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10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oc.gov/marc/relators/relaterm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sm.edu/techserv/cat/glossary.html" TargetMode="External"/><Relationship Id="rId2" Type="http://schemas.openxmlformats.org/officeDocument/2006/relationships/hyperlink" Target="https://www.w3.org/2001/sw/wiki/Library_terminology_informally_explain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lideshare.net/denisegaro/library-boot-camp-basic-cataloging-part-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lideshare.net/akroeger/kroeger-lcclassific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lculate.alptown.com/" TargetMode="External"/><Relationship Id="rId2" Type="http://schemas.openxmlformats.org/officeDocument/2006/relationships/hyperlink" Target="http://www.loc.gov/aba/pcc/053/tabl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uthorities.loc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0514" y="1925823"/>
            <a:ext cx="6216520" cy="2421464"/>
          </a:xfrm>
        </p:spPr>
        <p:txBody>
          <a:bodyPr/>
          <a:lstStyle/>
          <a:p>
            <a:pPr algn="l"/>
            <a:r>
              <a:rPr lang="en-US" dirty="0" smtClean="0"/>
              <a:t>Cataloging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514" y="4347287"/>
            <a:ext cx="6216520" cy="1405467"/>
          </a:xfrm>
        </p:spPr>
        <p:txBody>
          <a:bodyPr/>
          <a:lstStyle/>
          <a:p>
            <a:pPr algn="l"/>
            <a:r>
              <a:rPr lang="en-US" dirty="0" smtClean="0"/>
              <a:t>By Dejah Rubel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4"/>
          <a:stretch/>
        </p:blipFill>
        <p:spPr>
          <a:xfrm>
            <a:off x="0" y="-1"/>
            <a:ext cx="4209691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9691" y="6581001"/>
            <a:ext cx="405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Duran </a:t>
            </a:r>
            <a:r>
              <a:rPr lang="en-US" sz="1200" dirty="0" err="1" smtClean="0"/>
              <a:t>Duran</a:t>
            </a:r>
            <a:r>
              <a:rPr lang="en-US" sz="1200" dirty="0" smtClean="0"/>
              <a:t> </a:t>
            </a:r>
            <a:r>
              <a:rPr lang="en-US" sz="1200" dirty="0" smtClean="0"/>
              <a:t>Album Art by </a:t>
            </a:r>
            <a:r>
              <a:rPr lang="en-US" sz="1200" dirty="0"/>
              <a:t>Patrick </a:t>
            </a:r>
            <a:r>
              <a:rPr lang="en-US" sz="1200" dirty="0" smtClean="0"/>
              <a:t>Nagel c1981.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11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NACO/SACO Authority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85" y="2065866"/>
            <a:ext cx="9279292" cy="353483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Step 5: If you found an “Authorized Heading” button you should be able to click through to an authority record link even if the name looks different.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	If you found a “References” button you will have to click twice on the “Authority Record” link 	to get to the same authority record.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Pick someone famous or a topic you think should be in the LCSH and practice. 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Did you find the right person or subject yet?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i="1" dirty="0" smtClean="0"/>
              <a:t>The database times out very quickly, so get used to frequently having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i="1" dirty="0" smtClean="0"/>
              <a:t>to conduct “New Searches” instead of hitting the back button.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4932" r="8792"/>
          <a:stretch/>
        </p:blipFill>
        <p:spPr>
          <a:xfrm>
            <a:off x="6592357" y="3298092"/>
            <a:ext cx="5036024" cy="345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94" y="5961398"/>
            <a:ext cx="4084674" cy="506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985" y="1696535"/>
            <a:ext cx="302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Searching the Online Interface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65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NACO/SACO Authority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8"/>
            <a:ext cx="8523513" cy="4508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Old Fields</a:t>
            </a:r>
          </a:p>
          <a:p>
            <a:pPr marL="0" indent="0">
              <a:buNone/>
            </a:pPr>
            <a:r>
              <a:rPr lang="en-US" dirty="0" smtClean="0"/>
              <a:t>053 = LCCN classes and ranges</a:t>
            </a:r>
          </a:p>
          <a:p>
            <a:pPr marL="0" indent="0">
              <a:buNone/>
            </a:pPr>
            <a:r>
              <a:rPr lang="en-US" dirty="0" smtClean="0"/>
              <a:t>1XX = Authorized headings – USE!!</a:t>
            </a:r>
          </a:p>
          <a:p>
            <a:pPr marL="0" indent="0">
              <a:buNone/>
            </a:pPr>
            <a:r>
              <a:rPr lang="en-US" dirty="0" smtClean="0"/>
              <a:t>360 = Explanation of the relationship between this authority and the 5XX fields</a:t>
            </a:r>
          </a:p>
          <a:p>
            <a:pPr marL="0" indent="0">
              <a:buNone/>
            </a:pPr>
            <a:r>
              <a:rPr lang="en-US" dirty="0" smtClean="0"/>
              <a:t>4XX = See from headings (Unauthorized) – NEVER USE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5XX = See also from headings </a:t>
            </a:r>
          </a:p>
          <a:p>
            <a:pPr marL="0" indent="0">
              <a:buNone/>
            </a:pPr>
            <a:r>
              <a:rPr lang="en-US" dirty="0" smtClean="0"/>
              <a:t>	For subject headings, |w g = more general |w = </a:t>
            </a:r>
            <a:r>
              <a:rPr lang="en-US" dirty="0" err="1" smtClean="0"/>
              <a:t>nne</a:t>
            </a:r>
            <a:r>
              <a:rPr lang="en-US" dirty="0" smtClean="0"/>
              <a:t> = more narrow</a:t>
            </a:r>
          </a:p>
          <a:p>
            <a:pPr marL="0" indent="0">
              <a:buNone/>
            </a:pPr>
            <a:r>
              <a:rPr lang="en-US" dirty="0" smtClean="0"/>
              <a:t>6XX = Notes – Can help clarify identity as well as describe a subject more thoroughly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Remember! You can only apply an authority with the extension given.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i="1" dirty="0" smtClean="0"/>
              <a:t>For example, a 150 heading can only be applied as a X50 field.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1698171"/>
            <a:ext cx="656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 what do all those MARC </a:t>
            </a:r>
            <a:r>
              <a:rPr lang="en-US" i="1" dirty="0" smtClean="0"/>
              <a:t>fields </a:t>
            </a:r>
            <a:r>
              <a:rPr lang="en-US" i="1" dirty="0"/>
              <a:t>mean?</a:t>
            </a:r>
          </a:p>
          <a:p>
            <a:endParaRPr lang="en-US" dirty="0"/>
          </a:p>
        </p:txBody>
      </p:sp>
      <p:pic>
        <p:nvPicPr>
          <p:cNvPr id="1026" name="Picture 2" descr="vinyl_recycle_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6" t="41497"/>
          <a:stretch/>
        </p:blipFill>
        <p:spPr bwMode="auto">
          <a:xfrm>
            <a:off x="9144331" y="1013807"/>
            <a:ext cx="2182691" cy="27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48616" y="3888648"/>
            <a:ext cx="257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Vinyl Record Silhouette by </a:t>
            </a:r>
            <a:r>
              <a:rPr lang="en-US" sz="1200" dirty="0"/>
              <a:t>Carlos Aires at: http://weburbanist.com/2009/08/03/from-vinyl-to-divinyl-12-groovy-ways-to-upcycle-vinyl-records/ </a:t>
            </a:r>
          </a:p>
        </p:txBody>
      </p:sp>
    </p:spTree>
    <p:extLst>
      <p:ext uri="{BB962C8B-B14F-4D97-AF65-F5344CB8AC3E}">
        <p14:creationId xmlns:p14="http://schemas.microsoft.com/office/powerpoint/2010/main" val="29541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NACO/SACO Authority databases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1698171"/>
            <a:ext cx="656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 what do all those MARC </a:t>
            </a:r>
            <a:r>
              <a:rPr lang="en-US" i="1" dirty="0" smtClean="0"/>
              <a:t>fields </a:t>
            </a:r>
            <a:r>
              <a:rPr lang="en-US" i="1" dirty="0"/>
              <a:t>mean?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231345"/>
            <a:ext cx="5962045" cy="4471534"/>
          </a:xfrm>
        </p:spPr>
      </p:pic>
      <p:sp>
        <p:nvSpPr>
          <p:cNvPr id="7" name="TextBox 6"/>
          <p:cNvSpPr txBox="1"/>
          <p:nvPr/>
        </p:nvSpPr>
        <p:spPr>
          <a:xfrm>
            <a:off x="7760815" y="2109191"/>
            <a:ext cx="2841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fields means more opportunities to match the right creator with the right work!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4090" r="5555" b="9510"/>
          <a:stretch/>
        </p:blipFill>
        <p:spPr>
          <a:xfrm>
            <a:off x="7760815" y="3352844"/>
            <a:ext cx="2696169" cy="26741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51398" y="6027003"/>
            <a:ext cx="329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Bob Dylan recycled artwork by </a:t>
            </a:r>
            <a:r>
              <a:rPr lang="en-US" sz="1200" dirty="0" err="1" smtClean="0"/>
              <a:t>db</a:t>
            </a:r>
            <a:r>
              <a:rPr lang="en-US" sz="1200" dirty="0"/>
              <a:t>-steampunk at: http://www.db-steampunk.com/Bob%20Dylan-vinyl-record-art-lp</a:t>
            </a:r>
          </a:p>
        </p:txBody>
      </p:sp>
    </p:spTree>
    <p:extLst>
      <p:ext uri="{BB962C8B-B14F-4D97-AF65-F5344CB8AC3E}">
        <p14:creationId xmlns:p14="http://schemas.microsoft.com/office/powerpoint/2010/main" val="1945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NACO/SACO Authority databases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394" y="1585014"/>
            <a:ext cx="656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And how do we express these relationships in a bibliographic record?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7224621" cy="364913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When using authorized names, always append |e with the relator term.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i="1" dirty="0" smtClean="0"/>
              <a:t>Subfield e (relator term) is preferred to subfield 4 (relator code) according to RDA Best Practices for Music Cataloging</a:t>
            </a:r>
          </a:p>
          <a:p>
            <a:pPr marL="0" indent="0">
              <a:spcAft>
                <a:spcPts val="0"/>
              </a:spcAft>
              <a:buNone/>
            </a:pPr>
            <a:endParaRPr lang="en-US" i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MARC Code List for Relators </a:t>
            </a:r>
            <a:r>
              <a:rPr lang="en-US" dirty="0"/>
              <a:t>(Term Order):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www.loc.gov/marc/relators/relaterm.html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Common terms: performer, broadcaster, composer, conductor, creator, distributor, instrumentalist, lyricist, recording engineer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Less common terms: adapter, arranger, cover designer, host, interviewee, interviewer, musical director, musician, producer, radio director, radio producer, recordist, sound designer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31152" r="16121"/>
          <a:stretch/>
        </p:blipFill>
        <p:spPr>
          <a:xfrm>
            <a:off x="8665535" y="0"/>
            <a:ext cx="3526465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12502" y="6396335"/>
            <a:ext cx="329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vinyl road LP art (Sean </a:t>
            </a:r>
            <a:r>
              <a:rPr lang="en-US" sz="1200" dirty="0" err="1"/>
              <a:t>Somer</a:t>
            </a:r>
            <a:r>
              <a:rPr lang="en-US" sz="1200" dirty="0"/>
              <a:t> aka </a:t>
            </a:r>
            <a:r>
              <a:rPr lang="en-US" sz="1200" dirty="0" err="1"/>
              <a:t>Dia</a:t>
            </a:r>
            <a:r>
              <a:rPr lang="en-US" sz="1200" dirty="0"/>
              <a:t>) at: http://www.artbusiness.com/1open/050808.html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68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FRBR Theory</a:t>
            </a:r>
            <a:endParaRPr lang="en-US" dirty="0"/>
          </a:p>
        </p:txBody>
      </p:sp>
      <p:pic>
        <p:nvPicPr>
          <p:cNvPr id="4" name="Content Placeholder 3" descr="C:\Users\rubeld\Desktop\hickey-fig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83630"/>
            <a:ext cx="3722076" cy="47203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64184" y="1883630"/>
            <a:ext cx="52128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sounds like lots of work! </a:t>
            </a:r>
          </a:p>
          <a:p>
            <a:endParaRPr lang="en-US" dirty="0"/>
          </a:p>
          <a:p>
            <a:r>
              <a:rPr lang="en-US" dirty="0" smtClean="0"/>
              <a:t>Aside from keeping catalogers employed, why would we go to all that trouble?</a:t>
            </a:r>
          </a:p>
          <a:p>
            <a:endParaRPr lang="en-US" dirty="0"/>
          </a:p>
          <a:p>
            <a:r>
              <a:rPr lang="en-US" dirty="0" smtClean="0"/>
              <a:t>GOAL 	One Work to Rule Them All </a:t>
            </a:r>
          </a:p>
          <a:p>
            <a:r>
              <a:rPr lang="en-US" dirty="0"/>
              <a:t>	</a:t>
            </a:r>
            <a:r>
              <a:rPr lang="en-US" dirty="0" smtClean="0"/>
              <a:t>	One Work to Find Them</a:t>
            </a:r>
          </a:p>
          <a:p>
            <a:r>
              <a:rPr lang="en-US" dirty="0"/>
              <a:t>	</a:t>
            </a:r>
            <a:r>
              <a:rPr lang="en-US" dirty="0" smtClean="0"/>
              <a:t>	One Work to Bring Them All</a:t>
            </a:r>
          </a:p>
          <a:p>
            <a:r>
              <a:rPr lang="en-US" dirty="0"/>
              <a:t>	</a:t>
            </a:r>
            <a:r>
              <a:rPr lang="en-US" dirty="0" smtClean="0"/>
              <a:t>	And in the Discovery Layer Bind Them</a:t>
            </a:r>
          </a:p>
          <a:p>
            <a:endParaRPr lang="en-US" dirty="0"/>
          </a:p>
          <a:p>
            <a:r>
              <a:rPr lang="en-US" i="1" dirty="0" smtClean="0"/>
              <a:t>Maybe an example will help…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9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3969"/>
            <a:ext cx="10131425" cy="1456267"/>
          </a:xfrm>
        </p:spPr>
        <p:txBody>
          <a:bodyPr/>
          <a:lstStyle/>
          <a:p>
            <a:r>
              <a:rPr lang="en-US" dirty="0" smtClean="0"/>
              <a:t>FRBR example</a:t>
            </a:r>
            <a:endParaRPr lang="en-US" dirty="0"/>
          </a:p>
        </p:txBody>
      </p:sp>
      <p:pic>
        <p:nvPicPr>
          <p:cNvPr id="5" name="Picture 4" descr="C:\Users\rubeld\Desktop\mex2012030055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6" y="1656985"/>
            <a:ext cx="4355123" cy="46734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111"/>
            <a:ext cx="5939694" cy="410816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Moby Dick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Work = Concept of Moby Dick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Captain Ahab on the Pequod chasing a white whale as recounted by Ishmael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Expression = Variation of the concept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Revised publications, different adaptations or genres, etc.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Play or film version with Patrick Stewart as Ahab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Manifestation = Tangible version of the expression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Patrick Stewart film version on DVD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Item = The single unique copy you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Album cataloging workflow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51544" y="2307264"/>
            <a:ext cx="44934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28790"/>
              </p:ext>
            </p:extLst>
          </p:nvPr>
        </p:nvGraphicFramePr>
        <p:xfrm>
          <a:off x="685801" y="1743740"/>
          <a:ext cx="3407734" cy="498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6438889" imgH="9410688" progId="Visio.Drawing.15">
                  <p:embed/>
                </p:oleObj>
              </mc:Choice>
              <mc:Fallback>
                <p:oleObj name="Visio" r:id="rId3" imgW="6438889" imgH="941068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1743740"/>
                        <a:ext cx="3407734" cy="4982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0223" y="1871330"/>
            <a:ext cx="59117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Inventory = DONE</a:t>
            </a:r>
          </a:p>
          <a:p>
            <a:endParaRPr lang="en-US" dirty="0"/>
          </a:p>
          <a:p>
            <a:r>
              <a:rPr lang="en-US" dirty="0" smtClean="0"/>
              <a:t>Step 2: Retrieve OCLC Record via </a:t>
            </a:r>
            <a:r>
              <a:rPr lang="en-US" dirty="0" err="1" smtClean="0"/>
              <a:t>Connexion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Step 3: Edit Master Record Metadata</a:t>
            </a:r>
          </a:p>
          <a:p>
            <a:endParaRPr lang="en-US" dirty="0"/>
          </a:p>
          <a:p>
            <a:r>
              <a:rPr lang="en-US" dirty="0" smtClean="0"/>
              <a:t>Step 4: Replace Record and Set Holdings</a:t>
            </a:r>
          </a:p>
          <a:p>
            <a:endParaRPr lang="en-US" dirty="0"/>
          </a:p>
          <a:p>
            <a:r>
              <a:rPr lang="en-US" dirty="0" smtClean="0"/>
              <a:t>Step 5: Export Record</a:t>
            </a:r>
          </a:p>
          <a:p>
            <a:endParaRPr lang="en-US" dirty="0"/>
          </a:p>
          <a:p>
            <a:r>
              <a:rPr lang="en-US" dirty="0" smtClean="0"/>
              <a:t>Step 6: Merge Local Catalog Records in Sierra</a:t>
            </a:r>
          </a:p>
          <a:p>
            <a:endParaRPr lang="en-US" dirty="0"/>
          </a:p>
          <a:p>
            <a:r>
              <a:rPr lang="en-US" dirty="0" smtClean="0"/>
              <a:t>Step 7: Set aside for Labeling and Shelving</a:t>
            </a:r>
          </a:p>
          <a:p>
            <a:endParaRPr lang="en-US" dirty="0"/>
          </a:p>
          <a:p>
            <a:r>
              <a:rPr lang="en-US" sz="2800" i="1" dirty="0" smtClean="0"/>
              <a:t>If anything is too difficult, set it aside.</a:t>
            </a:r>
          </a:p>
        </p:txBody>
      </p:sp>
    </p:spTree>
    <p:extLst>
      <p:ext uri="{BB962C8B-B14F-4D97-AF65-F5344CB8AC3E}">
        <p14:creationId xmlns:p14="http://schemas.microsoft.com/office/powerpoint/2010/main" val="22853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9703"/>
            <a:ext cx="10131425" cy="364913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400" i="1" dirty="0" smtClean="0"/>
              <a:t>Week </a:t>
            </a:r>
            <a:r>
              <a:rPr lang="en-US" sz="2400" i="1" dirty="0"/>
              <a:t>of July </a:t>
            </a:r>
            <a:r>
              <a:rPr lang="en-US" sz="2400" i="1" dirty="0" smtClean="0"/>
              <a:t>11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2016</a:t>
            </a: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Sound Recordings: Album anatomy, terminology, and project workflow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i="1" dirty="0"/>
              <a:t>Week of July </a:t>
            </a:r>
            <a:r>
              <a:rPr lang="en-US" sz="2400" i="1" dirty="0" smtClean="0"/>
              <a:t>18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2016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Album Cataloging: Field by field break-down of the metadata specifications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i="1" dirty="0" smtClean="0"/>
              <a:t>July 22</a:t>
            </a:r>
            <a:r>
              <a:rPr lang="en-US" sz="2400" i="1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i="1" dirty="0" smtClean="0"/>
              <a:t>2016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>
                <a:latin typeface="Ravie" panose="04040805050809020602" pitchFamily="82" charset="0"/>
              </a:rPr>
              <a:t>Cataloging Party!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7198" y="0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9072" y="3218772"/>
            <a:ext cx="314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Life size vinyl record roses by </a:t>
            </a:r>
            <a:r>
              <a:rPr lang="en-US" sz="1200" dirty="0"/>
              <a:t>Janet Marquez at: http://www.festivals-and-shows.com/jebyja-upcycled-vinyl-record-creations-phoenix-az.html</a:t>
            </a:r>
          </a:p>
        </p:txBody>
      </p:sp>
    </p:spTree>
    <p:extLst>
      <p:ext uri="{BB962C8B-B14F-4D97-AF65-F5344CB8AC3E}">
        <p14:creationId xmlns:p14="http://schemas.microsoft.com/office/powerpoint/2010/main" val="33387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36" y="687238"/>
            <a:ext cx="10131425" cy="145626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37" y="2083120"/>
            <a:ext cx="4886864" cy="3030747"/>
          </a:xfrm>
        </p:spPr>
        <p:txBody>
          <a:bodyPr/>
          <a:lstStyle/>
          <a:p>
            <a:r>
              <a:rPr lang="en-US" dirty="0" smtClean="0"/>
              <a:t>Glossaries</a:t>
            </a:r>
          </a:p>
          <a:p>
            <a:r>
              <a:rPr lang="en-US" dirty="0" smtClean="0"/>
              <a:t>MARC Basics</a:t>
            </a:r>
          </a:p>
          <a:p>
            <a:r>
              <a:rPr lang="en-US" dirty="0" smtClean="0"/>
              <a:t>Creating Cutter Numbers</a:t>
            </a:r>
          </a:p>
          <a:p>
            <a:r>
              <a:rPr lang="en-US" dirty="0" smtClean="0"/>
              <a:t>NACO/SACO Authority Databases</a:t>
            </a:r>
          </a:p>
          <a:p>
            <a:r>
              <a:rPr lang="en-US" dirty="0" smtClean="0"/>
              <a:t>FRBR</a:t>
            </a:r>
          </a:p>
          <a:p>
            <a:r>
              <a:rPr lang="en-US" dirty="0" smtClean="0"/>
              <a:t>Album </a:t>
            </a:r>
            <a:r>
              <a:rPr lang="en-US" dirty="0"/>
              <a:t>Cataloging </a:t>
            </a:r>
            <a:r>
              <a:rPr lang="en-US" dirty="0" smtClean="0"/>
              <a:t>Workflow</a:t>
            </a:r>
            <a:endParaRPr lang="en-US" dirty="0" smtClean="0"/>
          </a:p>
          <a:p>
            <a:r>
              <a:rPr lang="en-US" dirty="0" smtClean="0"/>
              <a:t>Future Training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/>
          <a:stretch/>
        </p:blipFill>
        <p:spPr>
          <a:xfrm>
            <a:off x="5552537" y="0"/>
            <a:ext cx="66394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968" y="6186583"/>
            <a:ext cx="478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Laser Cut Vinyl Record Puzzle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://www.notcot.org/post/39132/Record-Monsters-are-Laser-Cut-Vinyl-Record-Puzzles-LPs-/</a:t>
            </a:r>
          </a:p>
        </p:txBody>
      </p:sp>
    </p:spTree>
    <p:extLst>
      <p:ext uri="{BB962C8B-B14F-4D97-AF65-F5344CB8AC3E}">
        <p14:creationId xmlns:p14="http://schemas.microsoft.com/office/powerpoint/2010/main" val="28094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Glossaries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18569"/>
            <a:ext cx="8371935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Library Terminology Informally Explained by W3C Semantic Web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https://www.w3.org/2001/sw/wiki/Library_terminology_informally_explained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Cataloging Glossary by University of Southern Mississippi Libraries Technical Services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www.lib.usm.edu/techserv/cat/glossary.html</a:t>
            </a:r>
            <a:endParaRPr lang="en-US" u="sng" dirty="0" smtClean="0"/>
          </a:p>
          <a:p>
            <a:endParaRPr lang="en-US" u="sng" dirty="0"/>
          </a:p>
          <a:p>
            <a:pPr marL="0" indent="0">
              <a:buNone/>
            </a:pPr>
            <a:r>
              <a:rPr lang="en-US" sz="2800" i="1" dirty="0" smtClean="0"/>
              <a:t>Confused? Ask!</a:t>
            </a:r>
            <a:endParaRPr lang="en-US" sz="2800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37" y="3414541"/>
            <a:ext cx="4025511" cy="3019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5038" y="6285543"/>
            <a:ext cx="408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Found but no artist cited at: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://www.stereo2go.com/topic/incredible-cassette-tape-art</a:t>
            </a:r>
          </a:p>
        </p:txBody>
      </p:sp>
    </p:spTree>
    <p:extLst>
      <p:ext uri="{BB962C8B-B14F-4D97-AF65-F5344CB8AC3E}">
        <p14:creationId xmlns:p14="http://schemas.microsoft.com/office/powerpoint/2010/main" val="15708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27934"/>
            <a:ext cx="10131425" cy="1851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Library Boot Camp: Basic Cataloging, Part 1 Slideshow (Slides 37-53)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Denise </a:t>
            </a:r>
            <a:r>
              <a:rPr lang="en-US" dirty="0" err="1"/>
              <a:t>Garofalo</a:t>
            </a:r>
            <a:r>
              <a:rPr lang="en-US" dirty="0"/>
              <a:t>, Librarian at Mount Saint Mary College, State </a:t>
            </a:r>
            <a:r>
              <a:rPr lang="en-US" dirty="0" err="1"/>
              <a:t>Univeristy</a:t>
            </a:r>
            <a:r>
              <a:rPr lang="en-US" dirty="0"/>
              <a:t> of New York at Albany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http://www.slideshare.net/denisegaro/library-boot-camp-basic-cataloging-part-1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6"/>
          <a:stretch/>
        </p:blipFill>
        <p:spPr>
          <a:xfrm>
            <a:off x="1975769" y="3579897"/>
            <a:ext cx="6316245" cy="2984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9284" y="6192253"/>
            <a:ext cx="366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Found but </a:t>
            </a:r>
            <a:r>
              <a:rPr lang="en-US" sz="1200" dirty="0"/>
              <a:t>no artist cited at: https://artchats-2d-3d-design.wikispaces.com/Wiki+assignment+2</a:t>
            </a:r>
          </a:p>
        </p:txBody>
      </p:sp>
    </p:spTree>
    <p:extLst>
      <p:ext uri="{BB962C8B-B14F-4D97-AF65-F5344CB8AC3E}">
        <p14:creationId xmlns:p14="http://schemas.microsoft.com/office/powerpoint/2010/main" val="2545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cutter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66" y="2504233"/>
            <a:ext cx="5353050" cy="2876550"/>
          </a:xfrm>
        </p:spPr>
      </p:pic>
      <p:sp>
        <p:nvSpPr>
          <p:cNvPr id="6" name="TextBox 5"/>
          <p:cNvSpPr txBox="1"/>
          <p:nvPr/>
        </p:nvSpPr>
        <p:spPr>
          <a:xfrm>
            <a:off x="794084" y="2518461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and Subclass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Cutter Number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Cutter Number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4084" y="1696535"/>
            <a:ext cx="54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General Anatomy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74366" y="5495983"/>
            <a:ext cx="535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Understanding Library Call Numbers </a:t>
            </a:r>
            <a:r>
              <a:rPr lang="en-US" sz="1200" dirty="0" smtClean="0"/>
              <a:t>by Charlotte Christian College and </a:t>
            </a:r>
            <a:r>
              <a:rPr lang="en-US" sz="1200" dirty="0"/>
              <a:t>Theological Seminary at: http://www.charlottechristian.edu/understanding-library-calling-numbers.php</a:t>
            </a:r>
          </a:p>
        </p:txBody>
      </p:sp>
    </p:spTree>
    <p:extLst>
      <p:ext uri="{BB962C8B-B14F-4D97-AF65-F5344CB8AC3E}">
        <p14:creationId xmlns:p14="http://schemas.microsoft.com/office/powerpoint/2010/main" val="1072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cutter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84" y="2164528"/>
            <a:ext cx="7684167" cy="1699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Library of Congress Call Numbers: A Guide for Non-Catalogers Who Suddenly Find Themselves with a Cataloging Job by Angela Kroeger (Slides 14-17) 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www.slideshare.net/akroeger/kroeger-lcclassification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084" y="1696535"/>
            <a:ext cx="54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Unique Situations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0" r="4389" b="8505"/>
          <a:stretch/>
        </p:blipFill>
        <p:spPr>
          <a:xfrm>
            <a:off x="1506159" y="3962399"/>
            <a:ext cx="3982037" cy="2684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9325" y="5654842"/>
            <a:ext cx="527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“Blow Out Girl” wall art hanging by Blackberry </a:t>
            </a:r>
            <a:r>
              <a:rPr lang="en-US" sz="1200" dirty="0"/>
              <a:t>Hill Designs at: https://www.artfire.com/ext/shop/product_view/blackberryhilldesigns/4880368/recycled_vinyl_record_blow_out_girl_wall_art_hanging/handmade/earth_friendly/upcycled</a:t>
            </a:r>
          </a:p>
        </p:txBody>
      </p:sp>
    </p:spTree>
    <p:extLst>
      <p:ext uri="{BB962C8B-B14F-4D97-AF65-F5344CB8AC3E}">
        <p14:creationId xmlns:p14="http://schemas.microsoft.com/office/powerpoint/2010/main" val="10870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cutter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84" y="2155372"/>
            <a:ext cx="9852145" cy="3265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 1: Find the main entry	</a:t>
            </a:r>
          </a:p>
          <a:p>
            <a:pPr marL="0" indent="0">
              <a:buNone/>
            </a:pPr>
            <a:r>
              <a:rPr lang="en-US" dirty="0" smtClean="0"/>
              <a:t>Step 2: Use either the LOC Cutter Table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www.loc.gov/aba/pcc/053/table.html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OR the Cutter Number Calculator </a:t>
            </a:r>
            <a:r>
              <a:rPr lang="en-US" u="sng" dirty="0">
                <a:hlinkClick r:id="rId3"/>
              </a:rPr>
              <a:t>http://calculate.alptown.com</a:t>
            </a:r>
            <a:r>
              <a:rPr lang="en-US" u="sng" dirty="0" smtClean="0">
                <a:hlinkClick r:id="rId3"/>
              </a:rPr>
              <a:t>/</a:t>
            </a:r>
            <a:r>
              <a:rPr lang="en-US" u="sng" dirty="0"/>
              <a:t> </a:t>
            </a:r>
            <a:r>
              <a:rPr lang="en-US" dirty="0" smtClean="0"/>
              <a:t>to generate at least 4 digits</a:t>
            </a:r>
          </a:p>
          <a:p>
            <a:pPr marL="0" indent="0">
              <a:buNone/>
            </a:pPr>
            <a:r>
              <a:rPr lang="en-US" dirty="0" smtClean="0"/>
              <a:t>Step 3: Search Sierra by the class/subclass and range number</a:t>
            </a:r>
          </a:p>
          <a:p>
            <a:pPr marL="0" indent="0">
              <a:buNone/>
            </a:pPr>
            <a:r>
              <a:rPr lang="en-US" dirty="0" smtClean="0"/>
              <a:t>Step 4: Using the least number of digits (minimum 2) check that your cutter number will be unique</a:t>
            </a:r>
          </a:p>
          <a:p>
            <a:pPr marL="0" indent="0">
              <a:buNone/>
            </a:pPr>
            <a:r>
              <a:rPr lang="en-US" dirty="0" smtClean="0"/>
              <a:t>Step 5: Add to record and append 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084" y="1696535"/>
            <a:ext cx="54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Method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77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cutter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18" t="13007" r="62761" b="72658"/>
          <a:stretch/>
        </p:blipFill>
        <p:spPr>
          <a:xfrm>
            <a:off x="4852900" y="2065867"/>
            <a:ext cx="6898105" cy="1900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084" y="1696535"/>
            <a:ext cx="54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Music Call Numbers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136" t="49101" r="63273" b="34347"/>
          <a:stretch/>
        </p:blipFill>
        <p:spPr>
          <a:xfrm>
            <a:off x="4852900" y="3966100"/>
            <a:ext cx="6898105" cy="2103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1" y="2417289"/>
            <a:ext cx="3433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majority of our albums will have two cutter numbers.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first will be for the main entry and the second will be based off the work title.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2900" y="6181188"/>
            <a:ext cx="689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How to Read LC Call Numbers for Music Scores at Reed Library </a:t>
            </a:r>
            <a:r>
              <a:rPr lang="en-US" sz="1200" dirty="0" smtClean="0"/>
              <a:t>by State University of New York </a:t>
            </a:r>
            <a:r>
              <a:rPr lang="en-US" sz="1200" dirty="0"/>
              <a:t>at Fredonia at: http://www.fredonia.edu/library/music/pdfs/LC_Call_Numbers.pdf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30491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NACO/SACO Authority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905"/>
            <a:ext cx="10669553" cy="4333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of the time, you will be searching using </a:t>
            </a:r>
            <a:r>
              <a:rPr lang="en-US" dirty="0" err="1" smtClean="0"/>
              <a:t>Connexion</a:t>
            </a:r>
            <a:r>
              <a:rPr lang="en-US" dirty="0" smtClean="0"/>
              <a:t>, but if it doesn’t return an authority record, you will have to search the web interface and correct the name or subject until it is controlled. </a:t>
            </a:r>
          </a:p>
          <a:p>
            <a:pPr marL="0" indent="0">
              <a:buNone/>
            </a:pPr>
            <a:r>
              <a:rPr lang="en-US" dirty="0" smtClean="0"/>
              <a:t>Search </a:t>
            </a:r>
            <a:r>
              <a:rPr lang="en-US" dirty="0"/>
              <a:t>the online LOC authorities database: </a:t>
            </a:r>
            <a:r>
              <a:rPr lang="en-US" u="sng" dirty="0">
                <a:hlinkClick r:id="rId2"/>
              </a:rPr>
              <a:t>http://authorities.loc.gov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Step 1: Click “Search Authorities”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Step 2: Select either subject or name authority headings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Note: Search by title or name/title to check uniform titles (X30) and series titles (4XX)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Step 3: Search as the name or subject would appear, i.e. last name, first name (X00s),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name in direct order (X10s), and omit subfields (X50s)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Step 4: Click red “Authorized Heading” or “References” button next to the appropriate name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i="1" dirty="0" smtClean="0"/>
              <a:t>You may have to “play around” with using initials, dates, etc. to find the correct name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1" y="1696535"/>
            <a:ext cx="30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Searching the Online Interface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86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298</TotalTime>
  <Words>830</Words>
  <Application>Microsoft Office PowerPoint</Application>
  <PresentationFormat>Widescreen</PresentationFormat>
  <Paragraphs>162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Ravie</vt:lpstr>
      <vt:lpstr>Celestial</vt:lpstr>
      <vt:lpstr>Microsoft Visio Drawing</vt:lpstr>
      <vt:lpstr>Cataloging tools</vt:lpstr>
      <vt:lpstr>Overview</vt:lpstr>
      <vt:lpstr>Glossaries </vt:lpstr>
      <vt:lpstr>Marc basics</vt:lpstr>
      <vt:lpstr>Creating cutter numbers</vt:lpstr>
      <vt:lpstr>Creating cutter numbers</vt:lpstr>
      <vt:lpstr>Creating cutter numbers</vt:lpstr>
      <vt:lpstr>Creating cutter numbers</vt:lpstr>
      <vt:lpstr>NACO/SACO Authority databases</vt:lpstr>
      <vt:lpstr>NACO/SACO Authority databases</vt:lpstr>
      <vt:lpstr>NACO/SACO Authority databases</vt:lpstr>
      <vt:lpstr>NACO/SACO Authority databases</vt:lpstr>
      <vt:lpstr>NACO/SACO Authority databases</vt:lpstr>
      <vt:lpstr>FRBR Theory</vt:lpstr>
      <vt:lpstr>FRBR example</vt:lpstr>
      <vt:lpstr>Album cataloging workflow</vt:lpstr>
      <vt:lpstr>Future training</vt:lpstr>
    </vt:vector>
  </TitlesOfParts>
  <Company>Ferris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Cataloging tools training</dc:title>
  <dc:creator>Dejah T Rubel</dc:creator>
  <cp:lastModifiedBy>Dejah T Rubel</cp:lastModifiedBy>
  <cp:revision>46</cp:revision>
  <dcterms:created xsi:type="dcterms:W3CDTF">2016-06-30T18:46:38Z</dcterms:created>
  <dcterms:modified xsi:type="dcterms:W3CDTF">2016-07-05T13:28:24Z</dcterms:modified>
</cp:coreProperties>
</file>