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94660"/>
  </p:normalViewPr>
  <p:slideViewPr>
    <p:cSldViewPr>
      <p:cViewPr>
        <p:scale>
          <a:sx n="65" d="100"/>
          <a:sy n="65" d="100"/>
        </p:scale>
        <p:origin x="1176" y="581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5FFBF-2C64-42CD-9E2F-09E2049D891B}" type="datetimeFigureOut">
              <a:rPr lang="en-US"/>
              <a:t>7/11/2016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F2C6B-0C1B-4F88-BCBA-898BA50DE78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3DF44-BBF1-44C7-A0B1-7B7B2F7B3880}" type="datetimeFigureOut">
              <a:rPr lang="en-US"/>
              <a:t>7/11/2016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E53BB-F993-49A1-9E37-CA3E5BE070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1775" y="4800600"/>
            <a:ext cx="7335837" cy="1371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en-US"/>
              <a:t>7/11/2016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7/11/2016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en-US"/>
              <a:t>7/11/2016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7/11/2016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01775" y="5562600"/>
            <a:ext cx="7335837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/>
          <p:nvPr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ectangle 12"/>
          <p:cNvSpPr/>
          <p:nvPr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7/11/2016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7/11/2016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7/11/2016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042A8-43C1-4815-A5CF-022104463224}" type="datetimeFigureOut">
              <a:rPr lang="en-US"/>
              <a:t>7/11/2016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en-US"/>
              <a:t>7/11/2016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anchor="b">
            <a:no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F042A8-43C1-4815-A5CF-022104463224}" type="datetimeFigureOut">
              <a:rPr lang="en-US"/>
              <a:t>7/11/2016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5382E9EE-A870-438B-947A-FF671DFAFC9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Rectangle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14F042A8-43C1-4815-A5CF-022104463224}" type="datetimeFigureOut">
              <a:rPr lang="en-US"/>
              <a:pPr/>
              <a:t>7/11/2016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5382E9EE-A870-438B-947A-FF671DFAFC9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money/2010/jun/26/disappearing-acts-making-vinyl-records" TargetMode="External"/><Relationship Id="rId2" Type="http://schemas.openxmlformats.org/officeDocument/2006/relationships/hyperlink" Target="http://www.thevinylfactory.com/vinyl-factory-releases/a-brief-video-history-of-record-manufacturin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psci.com/gadgets/article/2011-10/archive-gallery-history-recorded-music?image=0" TargetMode="External"/><Relationship Id="rId4" Type="http://schemas.openxmlformats.org/officeDocument/2006/relationships/hyperlink" Target="http://www.thevinylfactory.com/vinyl-factory-news/the-physics-of-vinyl-listen-to-podcast-explaining-the-science-behind-how-vinyl-work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hevinylfactory.com/vinyl-factory-releases/alex-steinweiss-the-story-of-the-worlds-first-record-sleeve-arti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vinylfactory.com/vinyl-factory-releases/freaky-formats-holographic-vinyl/" TargetMode="External"/><Relationship Id="rId2" Type="http://schemas.openxmlformats.org/officeDocument/2006/relationships/hyperlink" Target="https://www.youtube.com/watch?v=MhZQpFKLuE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vinylfactory.com/vinyl-factory-news/mondo-aliens-soundtrack-liquid-filled-vinyl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Sound Recordings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2" y="5416367"/>
            <a:ext cx="7335837" cy="83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Vinyl Albums</a:t>
            </a:r>
          </a:p>
          <a:p>
            <a:endParaRPr lang="en-US" dirty="0"/>
          </a:p>
          <a:p>
            <a:r>
              <a:rPr lang="en-US" dirty="0"/>
              <a:t>By Dejah </a:t>
            </a:r>
            <a:r>
              <a:rPr lang="en-US" dirty="0" err="1"/>
              <a:t>Rubel</a:t>
            </a:r>
            <a:endParaRPr lang="en-US" dirty="0"/>
          </a:p>
        </p:txBody>
      </p:sp>
      <p:pic>
        <p:nvPicPr>
          <p:cNvPr id="10" name="Picture Placeholder 9" descr="Piano keys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5000"/>
            <a:ext cx="9524999" cy="4267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Starting with the barcoded albums then going by genre starting with popular music, this will be our recursive process through each genre. </a:t>
            </a:r>
          </a:p>
          <a:p>
            <a:r>
              <a:rPr lang="en-US" dirty="0"/>
              <a:t>Stage 1: Throughput </a:t>
            </a:r>
            <a:r>
              <a:rPr lang="en-US" dirty="0">
                <a:sym typeface="Wingdings" panose="05000000000000000000" pitchFamily="2" charset="2"/>
              </a:rPr>
              <a:t> Catalog as many items as possible by setting aside any that will take more than 5-10 minutes due to their complexity</a:t>
            </a:r>
            <a:endParaRPr lang="en-US" dirty="0"/>
          </a:p>
          <a:p>
            <a:r>
              <a:rPr lang="en-US" dirty="0"/>
              <a:t>Stage 2: Clean-Up </a:t>
            </a:r>
            <a:r>
              <a:rPr lang="en-US" dirty="0">
                <a:sym typeface="Wingdings" panose="05000000000000000000" pitchFamily="2" charset="2"/>
              </a:rPr>
              <a:t> Catalog the remainder of the albums except those that will take above 15 minutes, which will be done by the Metadata Librarian</a:t>
            </a:r>
            <a:endParaRPr lang="en-US" dirty="0"/>
          </a:p>
          <a:p>
            <a:r>
              <a:rPr lang="en-US" dirty="0"/>
              <a:t>Stage 3: Analysis </a:t>
            </a:r>
            <a:r>
              <a:rPr lang="en-US" dirty="0">
                <a:sym typeface="Wingdings" panose="05000000000000000000" pitchFamily="2" charset="2"/>
              </a:rPr>
              <a:t> Short meeting to discuss what did and did not work</a:t>
            </a:r>
          </a:p>
          <a:p>
            <a:pPr marL="0" indent="0">
              <a:buNone/>
            </a:pPr>
            <a:endParaRPr lang="en-US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i="1" dirty="0">
                <a:sym typeface="Wingdings" panose="05000000000000000000" pitchFamily="2" charset="2"/>
              </a:rPr>
              <a:t>Rehousing can either be done while cataloging or by a student worker in bulk. </a:t>
            </a:r>
          </a:p>
        </p:txBody>
      </p:sp>
    </p:spTree>
    <p:extLst>
      <p:ext uri="{BB962C8B-B14F-4D97-AF65-F5344CB8AC3E}">
        <p14:creationId xmlns:p14="http://schemas.microsoft.com/office/powerpoint/2010/main" val="148938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905000"/>
            <a:ext cx="9144000" cy="4267200"/>
          </a:xfrm>
        </p:spPr>
        <p:txBody>
          <a:bodyPr/>
          <a:lstStyle/>
          <a:p>
            <a:r>
              <a:rPr lang="en-US" dirty="0"/>
              <a:t>Manufacture</a:t>
            </a:r>
          </a:p>
          <a:p>
            <a:r>
              <a:rPr lang="en-US" dirty="0"/>
              <a:t>Album Anatomy</a:t>
            </a:r>
          </a:p>
          <a:p>
            <a:r>
              <a:rPr lang="en-US" dirty="0"/>
              <a:t>Album Art</a:t>
            </a:r>
          </a:p>
          <a:p>
            <a:r>
              <a:rPr lang="en-US" dirty="0"/>
              <a:t>Unusual Formats (Just for Fun!)</a:t>
            </a:r>
          </a:p>
          <a:p>
            <a:r>
              <a:rPr lang="en-US" dirty="0"/>
              <a:t>Industry Trends</a:t>
            </a:r>
          </a:p>
          <a:p>
            <a:r>
              <a:rPr lang="en-US" dirty="0"/>
              <a:t>Project Workflow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609600"/>
            <a:ext cx="5735636" cy="57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Manufacture</a:t>
            </a:r>
          </a:p>
        </p:txBody>
      </p:sp>
      <p:pic>
        <p:nvPicPr>
          <p:cNvPr id="1026" name="Picture 2" descr="Nobody remembers their first download. Vinyl is fore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1600200"/>
            <a:ext cx="801277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381000"/>
            <a:ext cx="9144000" cy="1096962"/>
          </a:xfrm>
        </p:spPr>
        <p:txBody>
          <a:bodyPr/>
          <a:lstStyle/>
          <a:p>
            <a:r>
              <a:rPr lang="en-US" dirty="0"/>
              <a:t>Manufacture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905000"/>
            <a:ext cx="11125200" cy="5029200"/>
          </a:xfrm>
        </p:spPr>
        <p:txBody>
          <a:bodyPr>
            <a:normAutofit/>
          </a:bodyPr>
          <a:lstStyle/>
          <a:p>
            <a:r>
              <a:rPr lang="en-US" dirty="0"/>
              <a:t>A Brief Video History of Record Manufacturing: Early Vinyl Manufacturing 1960s (6 mins)</a:t>
            </a:r>
          </a:p>
          <a:p>
            <a:pPr lvl="1"/>
            <a:r>
              <a:rPr lang="en-US" u="sng" dirty="0">
                <a:hlinkClick r:id="rId2"/>
              </a:rPr>
              <a:t>http://www.thevinylfactory.com/vinyl-factory-releases/a-brief-video-history-of-record-manufacturing/</a:t>
            </a:r>
            <a:endParaRPr lang="en-US" dirty="0"/>
          </a:p>
          <a:p>
            <a:r>
              <a:rPr lang="en-US" dirty="0"/>
              <a:t>How to Make a Vinyl Record</a:t>
            </a:r>
          </a:p>
          <a:p>
            <a:pPr lvl="1"/>
            <a:r>
              <a:rPr lang="en-US" u="sng" dirty="0">
                <a:hlinkClick r:id="rId3"/>
              </a:rPr>
              <a:t>https://www.theguardian.com/money/2010/jun/26/disappearing-acts-making-vinyl-records</a:t>
            </a:r>
            <a:endParaRPr lang="en-US" u="sng" dirty="0"/>
          </a:p>
          <a:p>
            <a:r>
              <a:rPr lang="en-US" dirty="0"/>
              <a:t>The Physics of Vinyl (15 mins)</a:t>
            </a:r>
          </a:p>
          <a:p>
            <a:pPr lvl="1"/>
            <a:r>
              <a:rPr lang="en-US" u="sng" dirty="0">
                <a:hlinkClick r:id="rId4"/>
              </a:rPr>
              <a:t>http://www.thevinylfactory.com/vinyl-factory-news/the-physics-of-vinyl-listen-to-podcast-explaining-the-science-behind-how-vinyl-works/</a:t>
            </a:r>
            <a:endParaRPr lang="en-US" dirty="0"/>
          </a:p>
          <a:p>
            <a:r>
              <a:rPr lang="en-US" dirty="0"/>
              <a:t>The History of Recorded Music from Phonographs to Records to iPods, with a Few Hiccups Along the Way</a:t>
            </a:r>
          </a:p>
          <a:p>
            <a:pPr lvl="1"/>
            <a:r>
              <a:rPr lang="en-US" u="sng" dirty="0">
                <a:hlinkClick r:id="rId5"/>
              </a:rPr>
              <a:t>http://www.popsci.com/gadgets/article/2011-10/archive-gallery-history-recorded-music?image=0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09" y="0"/>
            <a:ext cx="3781439" cy="1295400"/>
          </a:xfrm>
        </p:spPr>
        <p:txBody>
          <a:bodyPr/>
          <a:lstStyle/>
          <a:p>
            <a:r>
              <a:rPr lang="en-US" dirty="0"/>
              <a:t>Album Anatomy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7948" y="1295400"/>
            <a:ext cx="43719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Album = a collection of recordings issued as a single item (Work)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LP = a long playing record (40+ mins) at 33 1/3 rpm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EP = an extended play record often featuring one major single with 1-5 additional songs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Single = a record with 1-2 songs used primarily for promotion, e.g. 45s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Cardboard jacket or outer sleeve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Paper jacket or inner sleeve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Handling and storing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Anatomy-of-an-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304800"/>
            <a:ext cx="5867400" cy="576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09" y="8976"/>
            <a:ext cx="3781439" cy="1304283"/>
          </a:xfrm>
        </p:spPr>
        <p:txBody>
          <a:bodyPr/>
          <a:lstStyle/>
          <a:p>
            <a:r>
              <a:rPr lang="en-US" dirty="0"/>
              <a:t>Album Anatomy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7948" y="1447800"/>
            <a:ext cx="43719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Issue number = Also called the catalog or label number, this is printed on the album’s paper label and is assigned by the record label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Matrix number = Also called the manufacturer, stamper, or pressing number, this is pressed into the inner rim of the vinyl record and corresponds to the stamper used to </a:t>
            </a:r>
            <a:r>
              <a:rPr lang="en-US" dirty="0" smtClean="0"/>
              <a:t>manufacture </a:t>
            </a:r>
            <a:r>
              <a:rPr lang="en-US" dirty="0" smtClean="0"/>
              <a:t>it</a:t>
            </a:r>
            <a:endParaRPr lang="en-US" sz="1600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https://londonjazzcollector.files.wordpress.com/2012/03/bluenotrfirstpress.jpg?w=2328&amp;h=22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7" y="181827"/>
            <a:ext cx="5971745" cy="587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87330" y="5410200"/>
            <a:ext cx="4732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 </a:t>
            </a:r>
            <a:r>
              <a:rPr lang="en-US" sz="1200" u="sng" dirty="0"/>
              <a:t>Blue Note Records: guide to the labels </a:t>
            </a:r>
            <a:r>
              <a:rPr lang="en-US" sz="1200" dirty="0"/>
              <a:t>by The London Jazz Collector at https://londonjazzcollector.wordpress.com/record-labels-guide/labelography-2/the-blue-note-labels/</a:t>
            </a:r>
          </a:p>
        </p:txBody>
      </p:sp>
    </p:spTree>
    <p:extLst>
      <p:ext uri="{BB962C8B-B14F-4D97-AF65-F5344CB8AC3E}">
        <p14:creationId xmlns:p14="http://schemas.microsoft.com/office/powerpoint/2010/main" val="4140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439" y="422956"/>
            <a:ext cx="9144000" cy="1096962"/>
          </a:xfrm>
        </p:spPr>
        <p:txBody>
          <a:bodyPr/>
          <a:lstStyle/>
          <a:p>
            <a:r>
              <a:rPr lang="en-US" dirty="0"/>
              <a:t>Album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2057400"/>
            <a:ext cx="8991600" cy="4267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Includes inner and outer sleeve art as well as any enclosures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First illustrated album sleeve by Albert </a:t>
            </a:r>
            <a:r>
              <a:rPr lang="en-US" dirty="0" err="1"/>
              <a:t>Steinweiss</a:t>
            </a:r>
            <a:r>
              <a:rPr lang="en-US" dirty="0"/>
              <a:t> for Rogers &amp; Hart (1940)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Steinweiss</a:t>
            </a:r>
            <a:r>
              <a:rPr lang="en-US" dirty="0"/>
              <a:t> also invents the cardboard jacket for microgroove (33 1/3 rpm</a:t>
            </a:r>
            <a:r>
              <a:rPr lang="en-US" dirty="0" smtClean="0"/>
              <a:t>) recordings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Album art discovered to significantly increase classical and jazz sales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Alex </a:t>
            </a:r>
            <a:r>
              <a:rPr lang="en-US" dirty="0" err="1"/>
              <a:t>Steinweiss</a:t>
            </a:r>
            <a:r>
              <a:rPr lang="en-US" dirty="0"/>
              <a:t>: The Story of the World’s First Record Sleeve </a:t>
            </a:r>
            <a:r>
              <a:rPr lang="en-US" dirty="0" smtClean="0"/>
              <a:t>Artist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 dirty="0" smtClean="0">
                <a:hlinkClick r:id="rId2"/>
              </a:rPr>
              <a:t>http://www.thevinylfactory.com/vinyl-factory-releases/alex-steinweiss-the-story-of-the-worlds-first-record-sleeve-artist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74" y="451701"/>
            <a:ext cx="2136794" cy="1992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858" y="2443900"/>
            <a:ext cx="2124132" cy="2171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601" y="4615826"/>
            <a:ext cx="2115967" cy="20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6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2" y="304800"/>
            <a:ext cx="9144000" cy="1096962"/>
          </a:xfrm>
        </p:spPr>
        <p:txBody>
          <a:bodyPr/>
          <a:lstStyle/>
          <a:p>
            <a:r>
              <a:rPr lang="en-US" dirty="0"/>
              <a:t>Unusual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groove or puzzle records</a:t>
            </a:r>
          </a:p>
          <a:p>
            <a:pPr lvl="1"/>
            <a:r>
              <a:rPr lang="en-US" dirty="0"/>
              <a:t>Includes novelties like horse race games, MAD magazine’s multiple ending story, and the Cheech and Chong Ripped You Off album</a:t>
            </a:r>
          </a:p>
          <a:p>
            <a:pPr lvl="1"/>
            <a:r>
              <a:rPr lang="en-US" dirty="0"/>
              <a:t>Most well-known is Monty Python’s Matching Tie and Handkerchief (1973)</a:t>
            </a:r>
          </a:p>
          <a:p>
            <a:pPr lvl="1"/>
            <a:r>
              <a:rPr lang="en-US" dirty="0"/>
              <a:t>Example: 1901 Fortune Telling Record (3.5 mins) </a:t>
            </a:r>
            <a:r>
              <a:rPr lang="en-US" dirty="0">
                <a:hlinkClick r:id="rId2"/>
              </a:rPr>
              <a:t>https://www.youtube.com/watch?v=MhZQpFKLuEE</a:t>
            </a:r>
            <a:endParaRPr lang="en-US" dirty="0"/>
          </a:p>
          <a:p>
            <a:r>
              <a:rPr lang="en-US" dirty="0"/>
              <a:t>Holographic vinyl</a:t>
            </a:r>
          </a:p>
          <a:p>
            <a:pPr lvl="1"/>
            <a:r>
              <a:rPr lang="en-US" u="sng" dirty="0">
                <a:hlinkClick r:id="rId3"/>
              </a:rPr>
              <a:t>http://www.thevinylfactory.com/vinyl-factory-releases/freaky-formats-holographic-vinyl/</a:t>
            </a:r>
            <a:endParaRPr lang="en-US" dirty="0"/>
          </a:p>
          <a:p>
            <a:r>
              <a:rPr lang="en-US" dirty="0"/>
              <a:t>Liquid-Filled vinyl</a:t>
            </a:r>
          </a:p>
          <a:p>
            <a:pPr lvl="1"/>
            <a:r>
              <a:rPr lang="en-US" u="sng" dirty="0">
                <a:hlinkClick r:id="rId4"/>
              </a:rPr>
              <a:t>http://www.thevinylfactory.com/vinyl-factory-news/mondo-aliens-soundtrack-liquid-filled-vinyl/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883" y="489098"/>
            <a:ext cx="3781439" cy="685800"/>
          </a:xfrm>
        </p:spPr>
        <p:txBody>
          <a:bodyPr/>
          <a:lstStyle/>
          <a:p>
            <a:r>
              <a:rPr lang="en-US" dirty="0"/>
              <a:t>Industry Trends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" y="489098"/>
            <a:ext cx="7441547" cy="53021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18883" y="15240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Steadily increasing sales since the bottom of the bell curve in 2005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New innovations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3-D printed records, etc.</a:t>
            </a:r>
          </a:p>
        </p:txBody>
      </p:sp>
    </p:spTree>
    <p:extLst>
      <p:ext uri="{BB962C8B-B14F-4D97-AF65-F5344CB8AC3E}">
        <p14:creationId xmlns:p14="http://schemas.microsoft.com/office/powerpoint/2010/main" val="426003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rves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31E73-3400-43EB-B8BB-CAAED88672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Musical curves presentation (widescreen)</Template>
  <TotalTime>0</TotalTime>
  <Words>509</Words>
  <Application>Microsoft Office PowerPoint</Application>
  <PresentationFormat>Custom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Euphemia</vt:lpstr>
      <vt:lpstr>Wingdings</vt:lpstr>
      <vt:lpstr>Curves 16x9</vt:lpstr>
      <vt:lpstr>Sound Recordings Training</vt:lpstr>
      <vt:lpstr>Overview</vt:lpstr>
      <vt:lpstr>Manufacture</vt:lpstr>
      <vt:lpstr>Manufacture</vt:lpstr>
      <vt:lpstr>Album Anatomy</vt:lpstr>
      <vt:lpstr>Album Anatomy</vt:lpstr>
      <vt:lpstr>Album Art</vt:lpstr>
      <vt:lpstr>Unusual Formats</vt:lpstr>
      <vt:lpstr>Industry Trends</vt:lpstr>
      <vt:lpstr>Project Workflow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2016-07-09T18:30:15Z</dcterms:created>
  <dcterms:modified xsi:type="dcterms:W3CDTF">2016-07-11T17:44:22Z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TC028010949991</vt:lpwstr>
  </property>
</Properties>
</file>